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7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89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30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6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35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0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62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69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7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6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18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38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76826-531C-4CD8-AF78-C6F3A165585A}" type="datetimeFigureOut">
              <a:rPr lang="it-IT" smtClean="0"/>
              <a:t>26/09/2019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3CBB3-43E1-4219-AEF8-8D304393B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96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27194"/>
              </p:ext>
            </p:extLst>
          </p:nvPr>
        </p:nvGraphicFramePr>
        <p:xfrm>
          <a:off x="2051718" y="817117"/>
          <a:ext cx="5556450" cy="215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45">
                  <a:extLst>
                    <a:ext uri="{9D8B030D-6E8A-4147-A177-3AD203B41FA5}">
                      <a16:colId xmlns:a16="http://schemas.microsoft.com/office/drawing/2014/main" val="928254849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63762965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55216558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90013945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026310561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700108768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216747723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741087604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588020246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72179668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 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53273"/>
                  </a:ext>
                </a:extLst>
              </a:tr>
              <a:tr h="446356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353631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60886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70649"/>
                  </a:ext>
                </a:extLst>
              </a:tr>
              <a:tr h="445691"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65677"/>
                  </a:ext>
                </a:extLst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7608170" y="818118"/>
          <a:ext cx="3059830" cy="215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66">
                  <a:extLst>
                    <a:ext uri="{9D8B030D-6E8A-4147-A177-3AD203B41FA5}">
                      <a16:colId xmlns:a16="http://schemas.microsoft.com/office/drawing/2014/main" val="1488799989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11844644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273587221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413809136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918552388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solidFill>
                          <a:srgbClr val="CC66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58501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2949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7790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036112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546310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764820" y="31117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</a:t>
            </a:r>
            <a:endParaRPr lang="it-IT" sz="28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/>
          </p:nvPr>
        </p:nvGraphicFramePr>
        <p:xfrm>
          <a:off x="1559496" y="817118"/>
          <a:ext cx="467546" cy="215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6">
                  <a:extLst>
                    <a:ext uri="{9D8B030D-6E8A-4147-A177-3AD203B41FA5}">
                      <a16:colId xmlns:a16="http://schemas.microsoft.com/office/drawing/2014/main" val="2527872021"/>
                    </a:ext>
                  </a:extLst>
                </a:gridCol>
              </a:tblGrid>
              <a:tr h="423337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lun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628659"/>
                  </a:ext>
                </a:extLst>
              </a:tr>
              <a:tr h="423337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omic Sans MS" panose="030F0702030302020204" pitchFamily="66" charset="0"/>
                        </a:rPr>
                        <a:t>mar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196081"/>
                  </a:ext>
                </a:extLst>
              </a:tr>
              <a:tr h="423337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mer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03309"/>
                  </a:ext>
                </a:extLst>
              </a:tr>
              <a:tr h="423760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gio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257942"/>
                  </a:ext>
                </a:extLst>
              </a:tr>
              <a:tr h="465670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ven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468991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135561" y="494164"/>
            <a:ext cx="849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2</a:t>
            </a:r>
            <a:r>
              <a:rPr lang="it-IT" dirty="0">
                <a:latin typeface="Comic Sans MS" panose="030F0702030302020204" pitchFamily="66" charset="0"/>
              </a:rPr>
              <a:t>.3   9.3  16.3  23.3 30.3  6.4  13.4  20.4 27.4  4.5   11.5   18.5   25.5   1.6   8.6</a:t>
            </a:r>
            <a:endParaRPr lang="it-IT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23183"/>
              </p:ext>
            </p:extLst>
          </p:nvPr>
        </p:nvGraphicFramePr>
        <p:xfrm>
          <a:off x="2035670" y="3746933"/>
          <a:ext cx="5556450" cy="215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45">
                  <a:extLst>
                    <a:ext uri="{9D8B030D-6E8A-4147-A177-3AD203B41FA5}">
                      <a16:colId xmlns:a16="http://schemas.microsoft.com/office/drawing/2014/main" val="928254849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63762965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55216558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90013945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026310561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700108768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216747723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741087604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588020246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72179668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 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3hp</a:t>
                      </a:r>
                      <a:endParaRPr lang="it-IT" sz="1400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53273"/>
                  </a:ext>
                </a:extLst>
              </a:tr>
              <a:tr h="446356"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353631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60886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70649"/>
                  </a:ext>
                </a:extLst>
              </a:tr>
              <a:tr h="445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65677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/>
          </p:nvPr>
        </p:nvGraphicFramePr>
        <p:xfrm>
          <a:off x="7608170" y="3747502"/>
          <a:ext cx="3059830" cy="215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66">
                  <a:extLst>
                    <a:ext uri="{9D8B030D-6E8A-4147-A177-3AD203B41FA5}">
                      <a16:colId xmlns:a16="http://schemas.microsoft.com/office/drawing/2014/main" val="1488799989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11844644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273587221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413809136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918552388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rgbClr val="CC66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58501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2949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7790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036112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54631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/>
          </p:nvPr>
        </p:nvGraphicFramePr>
        <p:xfrm>
          <a:off x="1559496" y="3746500"/>
          <a:ext cx="467546" cy="217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6">
                  <a:extLst>
                    <a:ext uri="{9D8B030D-6E8A-4147-A177-3AD203B41FA5}">
                      <a16:colId xmlns:a16="http://schemas.microsoft.com/office/drawing/2014/main" val="2527872021"/>
                    </a:ext>
                  </a:extLst>
                </a:gridCol>
              </a:tblGrid>
              <a:tr h="423464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lun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628659"/>
                  </a:ext>
                </a:extLst>
              </a:tr>
              <a:tr h="440399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omic Sans MS" panose="030F0702030302020204" pitchFamily="66" charset="0"/>
                        </a:rPr>
                        <a:t>mar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196081"/>
                  </a:ext>
                </a:extLst>
              </a:tr>
              <a:tr h="423464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mer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03309"/>
                  </a:ext>
                </a:extLst>
              </a:tr>
              <a:tr h="423236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gio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257942"/>
                  </a:ext>
                </a:extLst>
              </a:tr>
              <a:tr h="465811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ven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468991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135561" y="3423548"/>
            <a:ext cx="849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2</a:t>
            </a:r>
            <a:r>
              <a:rPr lang="it-IT" dirty="0">
                <a:latin typeface="Comic Sans MS" panose="030F0702030302020204" pitchFamily="66" charset="0"/>
              </a:rPr>
              <a:t>.3   9.3  16.3  23.3 30.3  6.4  13.4  20.4 27.4  4.5   11.5   18.5   25.5   1.6   8.6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764819" y="2924944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LZ</a:t>
            </a:r>
            <a:endParaRPr lang="it-IT" sz="28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631505" y="5920824"/>
            <a:ext cx="89644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verde</a:t>
            </a:r>
            <a:r>
              <a:rPr lang="it-IT" sz="2600" dirty="0">
                <a:latin typeface="Comic Sans MS" panose="030F0702030302020204" pitchFamily="66" charset="0"/>
              </a:rPr>
              <a:t> LZ; </a:t>
            </a:r>
            <a:r>
              <a:rPr lang="it-IT" sz="2600" dirty="0">
                <a:latin typeface="Comic Sans MS" panose="030F0702030302020204" pitchFamily="66" charset="0"/>
              </a:rPr>
              <a:t> </a:t>
            </a:r>
            <a:r>
              <a:rPr lang="it-IT" sz="2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blu</a:t>
            </a:r>
            <a:r>
              <a:rPr lang="it-IT" sz="2600" dirty="0">
                <a:latin typeface="Comic Sans MS" panose="030F0702030302020204" pitchFamily="66" charset="0"/>
              </a:rPr>
              <a:t>, AK; </a:t>
            </a:r>
            <a:r>
              <a:rPr lang="it-IT" sz="2600" dirty="0">
                <a:latin typeface="Comic Sans MS" panose="030F0702030302020204" pitchFamily="66" charset="0"/>
              </a:rPr>
              <a:t> </a:t>
            </a:r>
            <a:r>
              <a:rPr lang="it-IT" sz="2600" b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viola</a:t>
            </a:r>
            <a:r>
              <a:rPr lang="it-IT" sz="2600" dirty="0">
                <a:latin typeface="Comic Sans MS" panose="030F0702030302020204" pitchFamily="66" charset="0"/>
              </a:rPr>
              <a:t>, AK e LZ insieme </a:t>
            </a:r>
            <a:r>
              <a:rPr lang="it-IT" sz="26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PdA</a:t>
            </a:r>
            <a:r>
              <a:rPr lang="it-IT" sz="2600" dirty="0">
                <a:latin typeface="Comic Sans MS" panose="030F0702030302020204" pitchFamily="66" charset="0"/>
              </a:rPr>
              <a:t>; </a:t>
            </a:r>
            <a:r>
              <a:rPr lang="it-IT" sz="2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arancio</a:t>
            </a:r>
            <a:r>
              <a:rPr lang="it-IT" sz="2600" dirty="0">
                <a:latin typeface="Comic Sans MS" panose="030F0702030302020204" pitchFamily="66" charset="0"/>
              </a:rPr>
              <a:t>, AK e LZ insieme </a:t>
            </a:r>
            <a:r>
              <a:rPr lang="it-IT" sz="2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Manzoni</a:t>
            </a:r>
            <a:r>
              <a:rPr lang="it-IT" sz="2600" dirty="0">
                <a:latin typeface="Comic Sans MS" panose="030F0702030302020204" pitchFamily="66" charset="0"/>
              </a:rPr>
              <a:t>; </a:t>
            </a:r>
            <a:r>
              <a:rPr lang="it-IT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lang="it-IT" sz="2600" dirty="0">
                <a:latin typeface="Comic Sans MS" panose="030F0702030302020204" pitchFamily="66" charset="0"/>
              </a:rPr>
              <a:t>, festa; </a:t>
            </a:r>
            <a:r>
              <a:rPr lang="it-IT" sz="2600" dirty="0">
                <a:latin typeface="Comic Sans MS" panose="030F0702030302020204" pitchFamily="66" charset="0"/>
              </a:rPr>
              <a:t> 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</a:t>
            </a:r>
            <a:r>
              <a:rPr lang="it-IT" sz="2600" dirty="0">
                <a:latin typeface="Comic Sans MS" panose="030F0702030302020204" pitchFamily="66" charset="0"/>
              </a:rPr>
              <a:t>, ora;  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it-IT" sz="2600" dirty="0">
                <a:latin typeface="Comic Sans MS" panose="030F0702030302020204" pitchFamily="66" charset="0"/>
              </a:rPr>
              <a:t>, pomeriggio</a:t>
            </a:r>
            <a:endParaRPr lang="it-IT" sz="2600" dirty="0">
              <a:latin typeface="Comic Sans MS" panose="030F0702030302020204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559496" y="15008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d’ascanio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2051718" y="817117"/>
          <a:ext cx="5556450" cy="215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45">
                  <a:extLst>
                    <a:ext uri="{9D8B030D-6E8A-4147-A177-3AD203B41FA5}">
                      <a16:colId xmlns:a16="http://schemas.microsoft.com/office/drawing/2014/main" val="928254849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63762965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55216558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90013945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026310561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700108768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216747723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741087604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588020246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72179668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 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53273"/>
                  </a:ext>
                </a:extLst>
              </a:tr>
              <a:tr h="446356"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353631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60886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70649"/>
                  </a:ext>
                </a:extLst>
              </a:tr>
              <a:tr h="445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65677"/>
                  </a:ext>
                </a:extLst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7608170" y="818118"/>
          <a:ext cx="3059830" cy="215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66">
                  <a:extLst>
                    <a:ext uri="{9D8B030D-6E8A-4147-A177-3AD203B41FA5}">
                      <a16:colId xmlns:a16="http://schemas.microsoft.com/office/drawing/2014/main" val="1488799989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11844644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273587221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413809136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918552388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solidFill>
                          <a:srgbClr val="CC66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58501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 smtClean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2949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7790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036112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546310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764820" y="31117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</a:t>
            </a:r>
            <a:endParaRPr lang="it-IT" sz="28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/>
          </p:nvPr>
        </p:nvGraphicFramePr>
        <p:xfrm>
          <a:off x="1559496" y="817118"/>
          <a:ext cx="467546" cy="215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6">
                  <a:extLst>
                    <a:ext uri="{9D8B030D-6E8A-4147-A177-3AD203B41FA5}">
                      <a16:colId xmlns:a16="http://schemas.microsoft.com/office/drawing/2014/main" val="2527872021"/>
                    </a:ext>
                  </a:extLst>
                </a:gridCol>
              </a:tblGrid>
              <a:tr h="423337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lun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628659"/>
                  </a:ext>
                </a:extLst>
              </a:tr>
              <a:tr h="423337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omic Sans MS" panose="030F0702030302020204" pitchFamily="66" charset="0"/>
                        </a:rPr>
                        <a:t>mar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196081"/>
                  </a:ext>
                </a:extLst>
              </a:tr>
              <a:tr h="423337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mer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03309"/>
                  </a:ext>
                </a:extLst>
              </a:tr>
              <a:tr h="423760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gio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257942"/>
                  </a:ext>
                </a:extLst>
              </a:tr>
              <a:tr h="465670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ven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468991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135561" y="494164"/>
            <a:ext cx="849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2</a:t>
            </a:r>
            <a:r>
              <a:rPr lang="it-IT" dirty="0">
                <a:latin typeface="Comic Sans MS" panose="030F0702030302020204" pitchFamily="66" charset="0"/>
              </a:rPr>
              <a:t>.3   9.3  16.3  23.3 30.3  6.4  13.4  20.4 27.4  4.5   11.5   18.5   25.5   1.6   8.6</a:t>
            </a:r>
            <a:endParaRPr lang="it-IT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/>
          </p:nvPr>
        </p:nvGraphicFramePr>
        <p:xfrm>
          <a:off x="2035670" y="3746933"/>
          <a:ext cx="5556450" cy="2159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645">
                  <a:extLst>
                    <a:ext uri="{9D8B030D-6E8A-4147-A177-3AD203B41FA5}">
                      <a16:colId xmlns:a16="http://schemas.microsoft.com/office/drawing/2014/main" val="928254849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63762965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552165580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90013945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026310561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700108768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2167477235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1741087604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3588020246"/>
                    </a:ext>
                  </a:extLst>
                </a:gridCol>
                <a:gridCol w="555645">
                  <a:extLst>
                    <a:ext uri="{9D8B030D-6E8A-4147-A177-3AD203B41FA5}">
                      <a16:colId xmlns:a16="http://schemas.microsoft.com/office/drawing/2014/main" val="72179668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 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CC66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CC66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4hp</a:t>
                      </a:r>
                      <a:endParaRPr lang="it-IT" sz="1400" dirty="0">
                        <a:solidFill>
                          <a:srgbClr val="FF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53273"/>
                  </a:ext>
                </a:extLst>
              </a:tr>
              <a:tr h="446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353631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60886"/>
                  </a:ext>
                </a:extLst>
              </a:tr>
              <a:tr h="417740"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70649"/>
                  </a:ext>
                </a:extLst>
              </a:tr>
              <a:tr h="445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dirty="0" smtClean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65677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/>
          </p:nvPr>
        </p:nvGraphicFramePr>
        <p:xfrm>
          <a:off x="7608170" y="3747502"/>
          <a:ext cx="3059830" cy="215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66">
                  <a:extLst>
                    <a:ext uri="{9D8B030D-6E8A-4147-A177-3AD203B41FA5}">
                      <a16:colId xmlns:a16="http://schemas.microsoft.com/office/drawing/2014/main" val="1488799989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11844644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2735872218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413809136"/>
                    </a:ext>
                  </a:extLst>
                </a:gridCol>
                <a:gridCol w="611966">
                  <a:extLst>
                    <a:ext uri="{9D8B030D-6E8A-4147-A177-3AD203B41FA5}">
                      <a16:colId xmlns:a16="http://schemas.microsoft.com/office/drawing/2014/main" val="918552388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rgbClr val="CC66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858501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2949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33CC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2h</a:t>
                      </a:r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177906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036112"/>
                  </a:ext>
                </a:extLst>
              </a:tr>
              <a:tr h="431848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F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>
                        <a:solidFill>
                          <a:srgbClr val="33CC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54631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/>
          </p:nvPr>
        </p:nvGraphicFramePr>
        <p:xfrm>
          <a:off x="1559496" y="3746500"/>
          <a:ext cx="467546" cy="217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6">
                  <a:extLst>
                    <a:ext uri="{9D8B030D-6E8A-4147-A177-3AD203B41FA5}">
                      <a16:colId xmlns:a16="http://schemas.microsoft.com/office/drawing/2014/main" val="2527872021"/>
                    </a:ext>
                  </a:extLst>
                </a:gridCol>
              </a:tblGrid>
              <a:tr h="423464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lun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628659"/>
                  </a:ext>
                </a:extLst>
              </a:tr>
              <a:tr h="440399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Comic Sans MS" panose="030F0702030302020204" pitchFamily="66" charset="0"/>
                        </a:rPr>
                        <a:t>mar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196081"/>
                  </a:ext>
                </a:extLst>
              </a:tr>
              <a:tr h="423464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mer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03309"/>
                  </a:ext>
                </a:extLst>
              </a:tr>
              <a:tr h="423236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gio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257942"/>
                  </a:ext>
                </a:extLst>
              </a:tr>
              <a:tr h="465811"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Comic Sans MS" panose="030F0702030302020204" pitchFamily="66" charset="0"/>
                        </a:rPr>
                        <a:t>ven</a:t>
                      </a:r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468991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135561" y="3423548"/>
            <a:ext cx="849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2</a:t>
            </a:r>
            <a:r>
              <a:rPr lang="it-IT" dirty="0">
                <a:latin typeface="Comic Sans MS" panose="030F0702030302020204" pitchFamily="66" charset="0"/>
              </a:rPr>
              <a:t>.3   9.3  16.3  23.3 30.3  6.4  13.4  20.4 27.4  4.5   11.5   18.5   25.5   1.6   8.6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764819" y="2924944"/>
            <a:ext cx="630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LZ</a:t>
            </a:r>
            <a:endParaRPr lang="it-IT" sz="28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629004" y="5920824"/>
            <a:ext cx="90035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verde</a:t>
            </a:r>
            <a:r>
              <a:rPr lang="it-IT" sz="2600" dirty="0">
                <a:latin typeface="Comic Sans MS" panose="030F0702030302020204" pitchFamily="66" charset="0"/>
              </a:rPr>
              <a:t> LZ; </a:t>
            </a:r>
            <a:r>
              <a:rPr lang="it-IT" sz="2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blu</a:t>
            </a:r>
            <a:r>
              <a:rPr lang="it-IT" sz="2600" dirty="0">
                <a:latin typeface="Comic Sans MS" panose="030F0702030302020204" pitchFamily="66" charset="0"/>
              </a:rPr>
              <a:t>, AK; </a:t>
            </a:r>
            <a:r>
              <a:rPr lang="it-IT" sz="26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viola</a:t>
            </a:r>
            <a:r>
              <a:rPr lang="it-IT" sz="2600" dirty="0">
                <a:latin typeface="Comic Sans MS" panose="030F0702030302020204" pitchFamily="66" charset="0"/>
              </a:rPr>
              <a:t>, AK e LZ insieme </a:t>
            </a:r>
            <a:r>
              <a:rPr lang="it-IT" sz="26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PdA</a:t>
            </a:r>
            <a:r>
              <a:rPr lang="it-IT" sz="2600" dirty="0">
                <a:latin typeface="Comic Sans MS" panose="030F0702030302020204" pitchFamily="66" charset="0"/>
              </a:rPr>
              <a:t>; </a:t>
            </a:r>
            <a:r>
              <a:rPr lang="it-IT" sz="2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arancio</a:t>
            </a:r>
            <a:r>
              <a:rPr lang="it-IT" sz="2600" dirty="0">
                <a:latin typeface="Comic Sans MS" panose="030F0702030302020204" pitchFamily="66" charset="0"/>
              </a:rPr>
              <a:t>, AK e LZ insieme </a:t>
            </a:r>
            <a:r>
              <a:rPr lang="it-IT" sz="2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Manzoni</a:t>
            </a:r>
            <a:r>
              <a:rPr lang="it-IT" sz="2600" dirty="0">
                <a:latin typeface="Comic Sans MS" panose="030F0702030302020204" pitchFamily="66" charset="0"/>
              </a:rPr>
              <a:t>; </a:t>
            </a:r>
            <a:r>
              <a:rPr lang="it-IT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lang="it-IT" sz="2600" dirty="0">
                <a:latin typeface="Comic Sans MS" panose="030F0702030302020204" pitchFamily="66" charset="0"/>
              </a:rPr>
              <a:t>, festa; </a:t>
            </a:r>
            <a:r>
              <a:rPr lang="it-IT" sz="2600" dirty="0">
                <a:latin typeface="Comic Sans MS" panose="030F0702030302020204" pitchFamily="66" charset="0"/>
              </a:rPr>
              <a:t> 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</a:t>
            </a:r>
            <a:r>
              <a:rPr lang="it-IT" sz="2600" dirty="0">
                <a:latin typeface="Comic Sans MS" panose="030F0702030302020204" pitchFamily="66" charset="0"/>
              </a:rPr>
              <a:t>, ora;  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it-IT" sz="2600" dirty="0">
                <a:latin typeface="Comic Sans MS" panose="030F0702030302020204" pitchFamily="66" charset="0"/>
              </a:rPr>
              <a:t>, pomeriggio</a:t>
            </a:r>
            <a:endParaRPr lang="it-IT" sz="2600" dirty="0">
              <a:latin typeface="Comic Sans MS" panose="030F0702030302020204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559496" y="15008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manzoni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Widescreen</PresentationFormat>
  <Paragraphs>197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</dc:creator>
  <cp:lastModifiedBy>Paola</cp:lastModifiedBy>
  <cp:revision>1</cp:revision>
  <dcterms:created xsi:type="dcterms:W3CDTF">2019-09-26T15:00:54Z</dcterms:created>
  <dcterms:modified xsi:type="dcterms:W3CDTF">2019-09-26T15:01:18Z</dcterms:modified>
</cp:coreProperties>
</file>