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ile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Stile medio 3 - Color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FD4443E-F989-4FC4-A0C8-D5A2AF1F390B}" styleName="Stile scuro 1 - Colore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5497-0C29-4712-A7C7-5C6446F3AABD}" type="datetimeFigureOut">
              <a:rPr lang="it-IT" smtClean="0"/>
              <a:t>07/07/2020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E00F0-2928-4493-A823-95F36B45D5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6880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5497-0C29-4712-A7C7-5C6446F3AABD}" type="datetimeFigureOut">
              <a:rPr lang="it-IT" smtClean="0"/>
              <a:t>07/07/2020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E00F0-2928-4493-A823-95F36B45D5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1221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5497-0C29-4712-A7C7-5C6446F3AABD}" type="datetimeFigureOut">
              <a:rPr lang="it-IT" smtClean="0"/>
              <a:t>07/07/2020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E00F0-2928-4493-A823-95F36B45D5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7551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5497-0C29-4712-A7C7-5C6446F3AABD}" type="datetimeFigureOut">
              <a:rPr lang="it-IT" smtClean="0"/>
              <a:t>07/07/2020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E00F0-2928-4493-A823-95F36B45D5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1881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5497-0C29-4712-A7C7-5C6446F3AABD}" type="datetimeFigureOut">
              <a:rPr lang="it-IT" smtClean="0"/>
              <a:t>07/07/2020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E00F0-2928-4493-A823-95F36B45D5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525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5497-0C29-4712-A7C7-5C6446F3AABD}" type="datetimeFigureOut">
              <a:rPr lang="it-IT" smtClean="0"/>
              <a:t>07/07/2020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E00F0-2928-4493-A823-95F36B45D5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9965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5497-0C29-4712-A7C7-5C6446F3AABD}" type="datetimeFigureOut">
              <a:rPr lang="it-IT" smtClean="0"/>
              <a:t>07/07/2020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E00F0-2928-4493-A823-95F36B45D5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4841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5497-0C29-4712-A7C7-5C6446F3AABD}" type="datetimeFigureOut">
              <a:rPr lang="it-IT" smtClean="0"/>
              <a:t>07/07/2020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E00F0-2928-4493-A823-95F36B45D5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439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5497-0C29-4712-A7C7-5C6446F3AABD}" type="datetimeFigureOut">
              <a:rPr lang="it-IT" smtClean="0"/>
              <a:t>07/07/2020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E00F0-2928-4493-A823-95F36B45D5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0920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5497-0C29-4712-A7C7-5C6446F3AABD}" type="datetimeFigureOut">
              <a:rPr lang="it-IT" smtClean="0"/>
              <a:t>07/07/2020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E00F0-2928-4493-A823-95F36B45D5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1584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5497-0C29-4712-A7C7-5C6446F3AABD}" type="datetimeFigureOut">
              <a:rPr lang="it-IT" smtClean="0"/>
              <a:t>07/07/2020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E00F0-2928-4493-A823-95F36B45D5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2957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95497-0C29-4712-A7C7-5C6446F3AABD}" type="datetimeFigureOut">
              <a:rPr lang="it-IT" smtClean="0"/>
              <a:t>07/07/2020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E00F0-2928-4493-A823-95F36B45D5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7473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068736-0038-4C02-883D-34DEB9AB35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576" y="3217991"/>
            <a:ext cx="4250531" cy="190890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r>
              <a:rPr lang="en-US" sz="31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Percorso</a:t>
            </a:r>
            <a:r>
              <a:rPr lang="en-US" sz="3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MEET</a:t>
            </a:r>
            <a:br>
              <a:rPr lang="en-US" sz="3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3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Medicine Enhanced by Engineering </a:t>
            </a:r>
            <a:r>
              <a:rPr lang="en-US" sz="31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Technologies</a:t>
            </a:r>
            <a:br>
              <a:rPr lang="en-US" sz="31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100" b="1" dirty="0" err="1" smtClean="0"/>
              <a:t>a.a</a:t>
            </a:r>
            <a:r>
              <a:rPr lang="en-US" sz="3100" b="1" dirty="0" smtClean="0"/>
              <a:t>. </a:t>
            </a:r>
            <a:r>
              <a:rPr lang="en-US" sz="3100" b="1" smtClean="0"/>
              <a:t>2020/2021</a:t>
            </a:r>
            <a:endParaRPr lang="en-US" sz="3100" b="1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5" name="Freeform 7">
            <a:extLst>
              <a:ext uri="{FF2B5EF4-FFF2-40B4-BE49-F238E27FC236}">
                <a16:creationId xmlns:a16="http://schemas.microsoft.com/office/drawing/2014/main" id="{111A83C6-3159-48A2-95E0-D9A872D3EF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0463" cy="2896258"/>
          </a:xfrm>
          <a:custGeom>
            <a:avLst/>
            <a:gdLst>
              <a:gd name="connsiteX0" fmla="*/ 0 w 5920618"/>
              <a:gd name="connsiteY0" fmla="*/ 0 h 2896258"/>
              <a:gd name="connsiteX1" fmla="*/ 3191370 w 5920618"/>
              <a:gd name="connsiteY1" fmla="*/ 0 h 2896258"/>
              <a:gd name="connsiteX2" fmla="*/ 3346315 w 5920618"/>
              <a:gd name="connsiteY2" fmla="*/ 0 h 2896258"/>
              <a:gd name="connsiteX3" fmla="*/ 5920618 w 5920618"/>
              <a:gd name="connsiteY3" fmla="*/ 0 h 2896258"/>
              <a:gd name="connsiteX4" fmla="*/ 4583705 w 5920618"/>
              <a:gd name="connsiteY4" fmla="*/ 2896258 h 2896258"/>
              <a:gd name="connsiteX5" fmla="*/ 3346315 w 5920618"/>
              <a:gd name="connsiteY5" fmla="*/ 2896258 h 2896258"/>
              <a:gd name="connsiteX6" fmla="*/ 1854457 w 5920618"/>
              <a:gd name="connsiteY6" fmla="*/ 2896258 h 2896258"/>
              <a:gd name="connsiteX7" fmla="*/ 0 w 5920618"/>
              <a:gd name="connsiteY7" fmla="*/ 2896258 h 2896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20618" h="2896258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8" y="0"/>
                </a:lnTo>
                <a:lnTo>
                  <a:pt x="4583705" y="2896258"/>
                </a:lnTo>
                <a:lnTo>
                  <a:pt x="3346315" y="2896258"/>
                </a:lnTo>
                <a:lnTo>
                  <a:pt x="1854457" y="2896258"/>
                </a:lnTo>
                <a:lnTo>
                  <a:pt x="0" y="289625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mmagine che contiene pensile, computer, tavolo&#10;&#10;Descrizione generata automaticamente">
            <a:extLst>
              <a:ext uri="{FF2B5EF4-FFF2-40B4-BE49-F238E27FC236}">
                <a16:creationId xmlns:a16="http://schemas.microsoft.com/office/drawing/2014/main" id="{2E634B7F-9D94-4D93-AA3A-F6A7E5743B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013" r="14989" b="-1"/>
          <a:stretch/>
        </p:blipFill>
        <p:spPr>
          <a:xfrm>
            <a:off x="5167992" y="756824"/>
            <a:ext cx="3495948" cy="3955334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00372701-83B9-478A-9B29-7A50C8310B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48626"/>
            <a:ext cx="5053837" cy="1409374"/>
          </a:xfrm>
          <a:custGeom>
            <a:avLst/>
            <a:gdLst>
              <a:gd name="connsiteX0" fmla="*/ 0 w 6738450"/>
              <a:gd name="connsiteY0" fmla="*/ 0 h 1409374"/>
              <a:gd name="connsiteX1" fmla="*/ 6738450 w 6738450"/>
              <a:gd name="connsiteY1" fmla="*/ 0 h 1409374"/>
              <a:gd name="connsiteX2" fmla="*/ 6085725 w 6738450"/>
              <a:gd name="connsiteY2" fmla="*/ 1409374 h 1409374"/>
              <a:gd name="connsiteX3" fmla="*/ 1524000 w 6738450"/>
              <a:gd name="connsiteY3" fmla="*/ 1409374 h 1409374"/>
              <a:gd name="connsiteX4" fmla="*/ 1200418 w 6738450"/>
              <a:gd name="connsiteY4" fmla="*/ 1409374 h 1409374"/>
              <a:gd name="connsiteX5" fmla="*/ 0 w 6738450"/>
              <a:gd name="connsiteY5" fmla="*/ 1409374 h 1409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38450" h="1409374">
                <a:moveTo>
                  <a:pt x="0" y="0"/>
                </a:moveTo>
                <a:lnTo>
                  <a:pt x="6738450" y="0"/>
                </a:lnTo>
                <a:lnTo>
                  <a:pt x="6085725" y="1409374"/>
                </a:lnTo>
                <a:lnTo>
                  <a:pt x="1524000" y="1409374"/>
                </a:lnTo>
                <a:lnTo>
                  <a:pt x="1200418" y="1409374"/>
                </a:lnTo>
                <a:lnTo>
                  <a:pt x="0" y="1409374"/>
                </a:lnTo>
                <a:close/>
              </a:path>
            </a:pathLst>
          </a:custGeom>
          <a:solidFill>
            <a:srgbClr val="B2B2B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 6">
            <a:extLst>
              <a:ext uri="{FF2B5EF4-FFF2-40B4-BE49-F238E27FC236}">
                <a16:creationId xmlns:a16="http://schemas.microsoft.com/office/drawing/2014/main" id="{9EDA5044-3268-4753-AEE8-20199924E2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00107" y="5448626"/>
            <a:ext cx="4443893" cy="1409374"/>
          </a:xfrm>
          <a:custGeom>
            <a:avLst/>
            <a:gdLst>
              <a:gd name="connsiteX0" fmla="*/ 652725 w 5925190"/>
              <a:gd name="connsiteY0" fmla="*/ 0 h 1409374"/>
              <a:gd name="connsiteX1" fmla="*/ 5925190 w 5925190"/>
              <a:gd name="connsiteY1" fmla="*/ 0 h 1409374"/>
              <a:gd name="connsiteX2" fmla="*/ 5925190 w 5925190"/>
              <a:gd name="connsiteY2" fmla="*/ 1409374 h 1409374"/>
              <a:gd name="connsiteX3" fmla="*/ 0 w 5925190"/>
              <a:gd name="connsiteY3" fmla="*/ 1409374 h 1409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1409374">
                <a:moveTo>
                  <a:pt x="652725" y="0"/>
                </a:moveTo>
                <a:lnTo>
                  <a:pt x="5925190" y="0"/>
                </a:lnTo>
                <a:lnTo>
                  <a:pt x="5925190" y="1409374"/>
                </a:lnTo>
                <a:lnTo>
                  <a:pt x="0" y="1409374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883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4272597D-33FC-4201-A89A-ACCDDB859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0022" y="365760"/>
            <a:ext cx="7025402" cy="1188720"/>
          </a:xfrm>
        </p:spPr>
        <p:txBody>
          <a:bodyPr>
            <a:normAutofit/>
          </a:bodyPr>
          <a:lstStyle/>
          <a:p>
            <a:r>
              <a:rPr lang="it-IT" b="1"/>
              <a:t>obiettivo del percorso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23075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0"/>
            <a:ext cx="9144000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728740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5B3E9B1C-576C-4484-8A0C-5D939EF62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0022" y="2176272"/>
            <a:ext cx="7025403" cy="4041648"/>
          </a:xfrm>
        </p:spPr>
        <p:txBody>
          <a:bodyPr anchor="t">
            <a:normAutofit/>
          </a:bodyPr>
          <a:lstStyle/>
          <a:p>
            <a:r>
              <a:rPr lang="it-IT" sz="2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unire le competenze medico-chirurgiche con quelle fornite dall’ingegneria biomedica, dalle tecnologie digitali e dalla gestione sanitaria</a:t>
            </a:r>
          </a:p>
          <a:p>
            <a:r>
              <a:rPr lang="it-IT" sz="2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apprendere come meglio utilizzare e padroneggiare l’innovazione tecnologica che sta sempre più permeando il contesto clinico</a:t>
            </a:r>
            <a:endParaRPr lang="it-IT" sz="2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100">
                <a:latin typeface="Calibri" panose="020F0502020204030204" pitchFamily="34" charset="0"/>
                <a:cs typeface="Times New Roman" panose="02020603050405020304" pitchFamily="18" charset="0"/>
              </a:rPr>
              <a:t>acquisire </a:t>
            </a:r>
            <a:r>
              <a:rPr lang="it-IT" sz="2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metodiche più innovative nel settore della ricerca medica, bio-ingegneristica, dell'informatica, della gestione sanitaria, dell’etica e della medicina di frontiera</a:t>
            </a:r>
          </a:p>
          <a:p>
            <a:r>
              <a:rPr lang="it-IT" sz="2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 conoscere </a:t>
            </a:r>
            <a:r>
              <a:rPr lang="it-IT" sz="2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più avanza­te metodologie e tecnologie attuali applicate alla pratica e alla ricerca medica, così da formare la professionalità del medico del futuro</a:t>
            </a:r>
          </a:p>
        </p:txBody>
      </p:sp>
    </p:spTree>
    <p:extLst>
      <p:ext uri="{BB962C8B-B14F-4D97-AF65-F5344CB8AC3E}">
        <p14:creationId xmlns:p14="http://schemas.microsoft.com/office/powerpoint/2010/main" val="1995460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9E1A9E-F5D9-4CA3-A10B-FF21436CC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0022" y="365760"/>
            <a:ext cx="7025402" cy="1188720"/>
          </a:xfrm>
        </p:spPr>
        <p:txBody>
          <a:bodyPr>
            <a:normAutofit/>
          </a:bodyPr>
          <a:lstStyle/>
          <a:p>
            <a:r>
              <a:rPr lang="it-IT" b="1"/>
              <a:t>organizzazione del percorso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23075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0"/>
            <a:ext cx="9144000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728740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9CA252-4762-4141-83CB-4E1B17B1C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0022" y="2176272"/>
            <a:ext cx="7025403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it-IT" sz="1900" b="1" dirty="0"/>
              <a:t>Inizio del corso:</a:t>
            </a:r>
          </a:p>
          <a:p>
            <a:pPr marL="228600" lvl="1"/>
            <a:r>
              <a:rPr lang="it-IT" sz="1900" dirty="0"/>
              <a:t>ottobre del III anno del </a:t>
            </a:r>
            <a:r>
              <a:rPr lang="it-IT" sz="1900"/>
              <a:t>CdS</a:t>
            </a:r>
            <a:r>
              <a:rPr lang="it-IT" sz="1900" dirty="0"/>
              <a:t> in Medicina e Chirurgia</a:t>
            </a:r>
          </a:p>
          <a:p>
            <a:pPr lvl="1"/>
            <a:endParaRPr lang="it-IT" sz="1900" dirty="0"/>
          </a:p>
          <a:p>
            <a:pPr marL="0" indent="0">
              <a:spcAft>
                <a:spcPts val="1200"/>
              </a:spcAft>
              <a:buNone/>
            </a:pPr>
            <a:r>
              <a:rPr lang="it-IT" sz="1900" b="1" dirty="0"/>
              <a:t>Carico didattico</a:t>
            </a:r>
          </a:p>
          <a:p>
            <a:pPr marL="228600" lvl="1"/>
            <a:r>
              <a:rPr lang="it-IT" sz="1900" dirty="0"/>
              <a:t>I anno </a:t>
            </a:r>
            <a:r>
              <a:rPr lang="it-IT" sz="1900"/>
              <a:t>MEET</a:t>
            </a:r>
            <a:r>
              <a:rPr lang="it-IT" sz="1900" dirty="0"/>
              <a:t> (III anno del </a:t>
            </a:r>
            <a:r>
              <a:rPr lang="it-IT" sz="1900"/>
              <a:t>CdS</a:t>
            </a:r>
            <a:r>
              <a:rPr lang="it-IT" sz="1900" dirty="0"/>
              <a:t> in Medicina e Chirurgia): 15 CFU</a:t>
            </a:r>
          </a:p>
          <a:p>
            <a:pPr marL="228600" lvl="1"/>
            <a:r>
              <a:rPr lang="it-IT" sz="1900" dirty="0"/>
              <a:t>II anno </a:t>
            </a:r>
            <a:r>
              <a:rPr lang="it-IT" sz="1900"/>
              <a:t>MEET</a:t>
            </a:r>
            <a:r>
              <a:rPr lang="it-IT" sz="1900" dirty="0"/>
              <a:t> (IV anno del </a:t>
            </a:r>
            <a:r>
              <a:rPr lang="it-IT" sz="1900"/>
              <a:t>CdS</a:t>
            </a:r>
            <a:r>
              <a:rPr lang="it-IT" sz="1900" dirty="0"/>
              <a:t> in Medicina e Chirurgia): 15 CFU</a:t>
            </a:r>
          </a:p>
          <a:p>
            <a:pPr marL="228600" lvl="1"/>
            <a:r>
              <a:rPr lang="it-IT" sz="1900" dirty="0"/>
              <a:t>III anno </a:t>
            </a:r>
            <a:r>
              <a:rPr lang="it-IT" sz="1900"/>
              <a:t>MEET</a:t>
            </a:r>
            <a:r>
              <a:rPr lang="it-IT" sz="1900" dirty="0"/>
              <a:t> (V anno del </a:t>
            </a:r>
            <a:r>
              <a:rPr lang="it-IT" sz="1900"/>
              <a:t>CdS</a:t>
            </a:r>
            <a:r>
              <a:rPr lang="it-IT" sz="1900" dirty="0"/>
              <a:t> in Medicina e Chirurgia): 15 CFU</a:t>
            </a:r>
          </a:p>
          <a:p>
            <a:pPr marL="228600" lvl="1"/>
            <a:r>
              <a:rPr lang="it-IT" sz="1900" dirty="0"/>
              <a:t>IV anno </a:t>
            </a:r>
            <a:r>
              <a:rPr lang="it-IT" sz="1900"/>
              <a:t>MEET</a:t>
            </a:r>
            <a:r>
              <a:rPr lang="it-IT" sz="1900" dirty="0"/>
              <a:t> (VI anno del </a:t>
            </a:r>
            <a:r>
              <a:rPr lang="it-IT" sz="1900"/>
              <a:t>CdS</a:t>
            </a:r>
            <a:r>
              <a:rPr lang="it-IT" sz="1900" dirty="0"/>
              <a:t> in Medicina e Chirurgia): 3 CFU </a:t>
            </a:r>
          </a:p>
          <a:p>
            <a:pPr marL="228600" lvl="1"/>
            <a:r>
              <a:rPr lang="it-IT" sz="1900" dirty="0"/>
              <a:t>V anno </a:t>
            </a:r>
            <a:r>
              <a:rPr lang="it-IT" sz="1900"/>
              <a:t>MEET</a:t>
            </a:r>
            <a:r>
              <a:rPr lang="it-IT" sz="1900" dirty="0"/>
              <a:t> (dopo la laurea): 12 CFU di preparazione del progetto finale e acquisizione del master</a:t>
            </a:r>
          </a:p>
        </p:txBody>
      </p:sp>
    </p:spTree>
    <p:extLst>
      <p:ext uri="{BB962C8B-B14F-4D97-AF65-F5344CB8AC3E}">
        <p14:creationId xmlns:p14="http://schemas.microsoft.com/office/powerpoint/2010/main" val="4175152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Segnaposto contenuto 2">
            <a:extLst>
              <a:ext uri="{FF2B5EF4-FFF2-40B4-BE49-F238E27FC236}">
                <a16:creationId xmlns:a16="http://schemas.microsoft.com/office/drawing/2014/main" id="{002FADF0-EC02-4DBD-91FF-03CBE5D06F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2403710"/>
              </p:ext>
            </p:extLst>
          </p:nvPr>
        </p:nvGraphicFramePr>
        <p:xfrm>
          <a:off x="547591" y="963930"/>
          <a:ext cx="8048818" cy="49301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6225">
                  <a:extLst>
                    <a:ext uri="{9D8B030D-6E8A-4147-A177-3AD203B41FA5}">
                      <a16:colId xmlns:a16="http://schemas.microsoft.com/office/drawing/2014/main" val="2642268203"/>
                    </a:ext>
                  </a:extLst>
                </a:gridCol>
                <a:gridCol w="3947891">
                  <a:extLst>
                    <a:ext uri="{9D8B030D-6E8A-4147-A177-3AD203B41FA5}">
                      <a16:colId xmlns:a16="http://schemas.microsoft.com/office/drawing/2014/main" val="661912394"/>
                    </a:ext>
                  </a:extLst>
                </a:gridCol>
                <a:gridCol w="961053">
                  <a:extLst>
                    <a:ext uri="{9D8B030D-6E8A-4147-A177-3AD203B41FA5}">
                      <a16:colId xmlns:a16="http://schemas.microsoft.com/office/drawing/2014/main" val="2993010879"/>
                    </a:ext>
                  </a:extLst>
                </a:gridCol>
                <a:gridCol w="1203649">
                  <a:extLst>
                    <a:ext uri="{9D8B030D-6E8A-4147-A177-3AD203B41FA5}">
                      <a16:colId xmlns:a16="http://schemas.microsoft.com/office/drawing/2014/main" val="838786736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I ANNO</a:t>
                      </a:r>
                      <a:endParaRPr lang="it-IT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762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5926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182880" algn="just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7620" marB="0"/>
                </a:tc>
                <a:tc>
                  <a:txBody>
                    <a:bodyPr/>
                    <a:lstStyle/>
                    <a:p>
                      <a:pPr marR="182880" algn="just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7620" marB="0"/>
                </a:tc>
                <a:tc>
                  <a:txBody>
                    <a:bodyPr/>
                    <a:lstStyle/>
                    <a:p>
                      <a:pPr marR="18288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crediti</a:t>
                      </a:r>
                      <a:endParaRPr lang="it-IT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7620" marB="0"/>
                </a:tc>
                <a:tc>
                  <a:txBody>
                    <a:bodyPr/>
                    <a:lstStyle/>
                    <a:p>
                      <a:pPr marR="18288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semestre</a:t>
                      </a:r>
                      <a:endParaRPr lang="it-IT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7620" marB="0"/>
                </a:tc>
                <a:extLst>
                  <a:ext uri="{0D108BD9-81ED-4DB2-BD59-A6C34878D82A}">
                    <a16:rowId xmlns:a16="http://schemas.microsoft.com/office/drawing/2014/main" val="18728166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18288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Matematica applicata alla medicina  </a:t>
                      </a:r>
                      <a:endParaRPr lang="it-IT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R="18288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Derivate, equazioni differenziali, numeri complessi, algebra lineare, semplici modelli matematici di fenomeni biomedici</a:t>
                      </a:r>
                      <a:endParaRPr lang="it-IT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R="18288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3</a:t>
                      </a:r>
                      <a:endParaRPr lang="it-IT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R="18288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u="none" strike="noStrike">
                          <a:effectLst/>
                          <a:latin typeface="+mn-lt"/>
                        </a:rPr>
                        <a:t>I</a:t>
                      </a:r>
                      <a:endParaRPr lang="it-IT" sz="1600" b="0" i="0" u="none" strike="noStrike">
                        <a:effectLst/>
                        <a:latin typeface="+mn-lt"/>
                      </a:endParaRPr>
                    </a:p>
                  </a:txBody>
                  <a:tcPr marL="68580" marR="68580" marT="7620" marB="0" anchor="ctr"/>
                </a:tc>
                <a:extLst>
                  <a:ext uri="{0D108BD9-81ED-4DB2-BD59-A6C34878D82A}">
                    <a16:rowId xmlns:a16="http://schemas.microsoft.com/office/drawing/2014/main" val="564589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18288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Biostatistica avanzata applicata alla medicina </a:t>
                      </a:r>
                      <a:endParaRPr lang="it-IT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R="18288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Metodiche avanzate di statistica applicate alla medicina</a:t>
                      </a:r>
                      <a:endParaRPr lang="it-IT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R="18288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3</a:t>
                      </a:r>
                      <a:endParaRPr lang="it-IT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R="18288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u="none" strike="noStrike">
                          <a:effectLst/>
                          <a:latin typeface="+mn-lt"/>
                        </a:rPr>
                        <a:t>I</a:t>
                      </a:r>
                      <a:endParaRPr lang="it-IT" sz="1600" b="0" i="0" u="none" strike="noStrike">
                        <a:effectLst/>
                        <a:latin typeface="+mn-lt"/>
                      </a:endParaRPr>
                    </a:p>
                  </a:txBody>
                  <a:tcPr marL="68580" marR="68580" marT="7620" marB="0" anchor="ctr"/>
                </a:tc>
                <a:extLst>
                  <a:ext uri="{0D108BD9-81ED-4DB2-BD59-A6C34878D82A}">
                    <a16:rowId xmlns:a16="http://schemas.microsoft.com/office/drawing/2014/main" val="1150085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18288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Gestione dei Big Data</a:t>
                      </a:r>
                      <a:endParaRPr lang="it-IT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R="18288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Metodi applicativi per la analisi e la gestione dei Big Data</a:t>
                      </a:r>
                      <a:endParaRPr lang="it-IT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R="18288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3</a:t>
                      </a:r>
                      <a:endParaRPr lang="it-IT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R="18288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I</a:t>
                      </a:r>
                      <a:endParaRPr lang="it-IT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7620" marB="0" anchor="ctr"/>
                </a:tc>
                <a:extLst>
                  <a:ext uri="{0D108BD9-81ED-4DB2-BD59-A6C34878D82A}">
                    <a16:rowId xmlns:a16="http://schemas.microsoft.com/office/drawing/2014/main" val="8131397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18288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Elaborazione numerica di segnali biomedici</a:t>
                      </a:r>
                      <a:endParaRPr lang="it-IT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R="18288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Potenziali, risposta in frequenza, campionamento, trattamento segnali numerici</a:t>
                      </a:r>
                      <a:endParaRPr lang="it-IT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R="18288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u="none" strike="noStrike">
                          <a:effectLst/>
                          <a:latin typeface="+mn-lt"/>
                        </a:rPr>
                        <a:t>3</a:t>
                      </a:r>
                      <a:endParaRPr lang="it-IT" sz="1600" b="0" i="0" u="none" strike="noStrike">
                        <a:effectLst/>
                        <a:latin typeface="+mn-lt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R="18288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II</a:t>
                      </a:r>
                      <a:endParaRPr lang="it-IT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7620" marB="0" anchor="ctr"/>
                </a:tc>
                <a:extLst>
                  <a:ext uri="{0D108BD9-81ED-4DB2-BD59-A6C34878D82A}">
                    <a16:rowId xmlns:a16="http://schemas.microsoft.com/office/drawing/2014/main" val="20651612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18288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Biomeccanica dei tessuti e biomateriali</a:t>
                      </a:r>
                      <a:endParaRPr lang="it-IT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R="18288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Forze, cinematica del corpo, stress &amp; strain, dinamica dei fluidi, modellistica meccanica dei principali tessuti umani. Principali caratteristiche dei materiali innovativi in utilizzo nel settore medicale, tecniche di analisi e caratterizzazione. Aspetti di sicurezza e efficacia.</a:t>
                      </a:r>
                      <a:endParaRPr lang="it-IT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R="18288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3</a:t>
                      </a:r>
                      <a:endParaRPr lang="it-IT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R="18288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u="none" strike="noStrike" dirty="0">
                          <a:effectLst/>
                          <a:latin typeface="+mn-lt"/>
                        </a:rPr>
                        <a:t>II</a:t>
                      </a:r>
                      <a:endParaRPr lang="it-IT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8580" marR="68580" marT="7620" marB="0" anchor="ctr"/>
                </a:tc>
                <a:extLst>
                  <a:ext uri="{0D108BD9-81ED-4DB2-BD59-A6C34878D82A}">
                    <a16:rowId xmlns:a16="http://schemas.microsoft.com/office/drawing/2014/main" val="1536172047"/>
                  </a:ext>
                </a:extLst>
              </a:tr>
            </a:tbl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289283B1-DBED-424B-B808-8BBA38CD5E45}"/>
              </a:ext>
            </a:extLst>
          </p:cNvPr>
          <p:cNvSpPr txBox="1"/>
          <p:nvPr/>
        </p:nvSpPr>
        <p:spPr>
          <a:xfrm>
            <a:off x="7143131" y="6596390"/>
            <a:ext cx="20008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approvato dal </a:t>
            </a:r>
            <a:r>
              <a:rPr lang="it-IT" sz="1100" dirty="0" err="1"/>
              <a:t>CdS</a:t>
            </a:r>
            <a:r>
              <a:rPr lang="it-IT" sz="1100" dirty="0"/>
              <a:t> il 03.03.2020</a:t>
            </a:r>
          </a:p>
        </p:txBody>
      </p:sp>
    </p:spTree>
    <p:extLst>
      <p:ext uri="{BB962C8B-B14F-4D97-AF65-F5344CB8AC3E}">
        <p14:creationId xmlns:p14="http://schemas.microsoft.com/office/powerpoint/2010/main" val="15378324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330</Words>
  <Application>Microsoft Office PowerPoint</Application>
  <PresentationFormat>Presentazione su schermo (4:3)</PresentationFormat>
  <Paragraphs>40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Tema di Office</vt:lpstr>
      <vt:lpstr>Percorso MEET  Medicine Enhanced by Engineering Technologies a.a. 2020/2021</vt:lpstr>
      <vt:lpstr>obiettivo del percorso</vt:lpstr>
      <vt:lpstr>organizzazione del percorso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Percorso MEET  Medicine Enhanced by Engineering Technologies</dc:title>
  <dc:creator>Riccardo Ruffoli</dc:creator>
  <cp:lastModifiedBy>Fabiano Martinelli</cp:lastModifiedBy>
  <cp:revision>3</cp:revision>
  <dcterms:created xsi:type="dcterms:W3CDTF">2020-07-06T17:19:05Z</dcterms:created>
  <dcterms:modified xsi:type="dcterms:W3CDTF">2020-07-07T08:00:14Z</dcterms:modified>
</cp:coreProperties>
</file>